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6" r:id="rId3"/>
    <p:sldId id="266" r:id="rId4"/>
    <p:sldId id="269" r:id="rId5"/>
    <p:sldId id="258" r:id="rId6"/>
    <p:sldId id="265" r:id="rId7"/>
    <p:sldId id="262" r:id="rId8"/>
    <p:sldId id="267" r:id="rId9"/>
    <p:sldId id="270" r:id="rId10"/>
    <p:sldId id="273" r:id="rId11"/>
    <p:sldId id="27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6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4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7D594-AF63-44BE-8F7E-544CCF68DBC9}" type="datetimeFigureOut">
              <a:rPr lang="en-US" smtClean="0"/>
              <a:t>4/3/24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1804A-AA6B-491D-942D-8B31AA475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272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7D594-AF63-44BE-8F7E-544CCF68DBC9}" type="datetimeFigureOut">
              <a:rPr lang="en-US" smtClean="0"/>
              <a:t>4/3/24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1804A-AA6B-491D-942D-8B31AA475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66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7D594-AF63-44BE-8F7E-544CCF68DBC9}" type="datetimeFigureOut">
              <a:rPr lang="en-US" smtClean="0"/>
              <a:t>4/3/24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1804A-AA6B-491D-942D-8B31AA475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598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7D594-AF63-44BE-8F7E-544CCF68DBC9}" type="datetimeFigureOut">
              <a:rPr lang="en-US" smtClean="0"/>
              <a:t>4/3/24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1804A-AA6B-491D-942D-8B31AA475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896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7D594-AF63-44BE-8F7E-544CCF68DBC9}" type="datetimeFigureOut">
              <a:rPr lang="en-US" smtClean="0"/>
              <a:t>4/3/24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1804A-AA6B-491D-942D-8B31AA475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20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7D594-AF63-44BE-8F7E-544CCF68DBC9}" type="datetimeFigureOut">
              <a:rPr lang="en-US" smtClean="0"/>
              <a:t>4/3/24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1804A-AA6B-491D-942D-8B31AA475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965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7D594-AF63-44BE-8F7E-544CCF68DBC9}" type="datetimeFigureOut">
              <a:rPr lang="en-US" smtClean="0"/>
              <a:t>4/3/24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1804A-AA6B-491D-942D-8B31AA475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64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7D594-AF63-44BE-8F7E-544CCF68DBC9}" type="datetimeFigureOut">
              <a:rPr lang="en-US" smtClean="0"/>
              <a:t>4/3/24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1804A-AA6B-491D-942D-8B31AA475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949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7D594-AF63-44BE-8F7E-544CCF68DBC9}" type="datetimeFigureOut">
              <a:rPr lang="en-US" smtClean="0"/>
              <a:t>4/3/24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1804A-AA6B-491D-942D-8B31AA475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480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7D594-AF63-44BE-8F7E-544CCF68DBC9}" type="datetimeFigureOut">
              <a:rPr lang="en-US" smtClean="0"/>
              <a:t>4/3/24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1804A-AA6B-491D-942D-8B31AA475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43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7D594-AF63-44BE-8F7E-544CCF68DBC9}" type="datetimeFigureOut">
              <a:rPr lang="en-US" smtClean="0"/>
              <a:t>4/3/24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1804A-AA6B-491D-942D-8B31AA475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96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7D594-AF63-44BE-8F7E-544CCF68DBC9}" type="datetimeFigureOut">
              <a:rPr lang="en-US" smtClean="0"/>
              <a:t>4/3/24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1804A-AA6B-491D-942D-8B31AA475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022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g"/><Relationship Id="rId7" Type="http://schemas.openxmlformats.org/officeDocument/2006/relationships/image" Target="../media/image14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hool of Athens | Raphael, Painting, People, History, &amp; Facts | Britannica">
            <a:extLst>
              <a:ext uri="{FF2B5EF4-FFF2-40B4-BE49-F238E27FC236}">
                <a16:creationId xmlns:a16="http://schemas.microsoft.com/office/drawing/2014/main" id="{F05A547D-3B2A-0912-41D7-38E0DFD0EA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0" t="9091" r="25094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A0AC78-63F1-7151-C1BD-051707C021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4107" y="1122363"/>
            <a:ext cx="3977234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 b="1" dirty="0"/>
              <a:t>MIT </a:t>
            </a:r>
            <a:br>
              <a:rPr lang="en-US" sz="4800" b="1" dirty="0"/>
            </a:br>
            <a:r>
              <a:rPr lang="en-US" sz="4800" b="1" dirty="0"/>
              <a:t>Concourse</a:t>
            </a:r>
            <a:br>
              <a:rPr lang="en-US" sz="4800" b="1" dirty="0"/>
            </a:br>
            <a:endParaRPr lang="en-US" sz="48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496777-EB58-1163-2599-AF6714FDF6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3317" y="4872922"/>
            <a:ext cx="2709746" cy="1007785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Integrated Studies in the Humanities and Sciences</a:t>
            </a:r>
          </a:p>
          <a:p>
            <a:pPr algn="l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98041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34;p14">
            <a:extLst>
              <a:ext uri="{FF2B5EF4-FFF2-40B4-BE49-F238E27FC236}">
                <a16:creationId xmlns:a16="http://schemas.microsoft.com/office/drawing/2014/main" id="{F687C8C7-2EF2-BF4C-9480-87E28C0E9DAC}"/>
              </a:ext>
            </a:extLst>
          </p:cNvPr>
          <p:cNvSpPr txBox="1">
            <a:spLocks/>
          </p:cNvSpPr>
          <p:nvPr/>
        </p:nvSpPr>
        <p:spPr>
          <a:xfrm>
            <a:off x="449178" y="443946"/>
            <a:ext cx="9951021" cy="796176"/>
          </a:xfrm>
          <a:prstGeom prst="rect">
            <a:avLst/>
          </a:prstGeom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Staff and Faculty Testimonials</a:t>
            </a:r>
          </a:p>
        </p:txBody>
      </p:sp>
      <p:sp>
        <p:nvSpPr>
          <p:cNvPr id="9" name="Google Shape;165;p19">
            <a:extLst>
              <a:ext uri="{FF2B5EF4-FFF2-40B4-BE49-F238E27FC236}">
                <a16:creationId xmlns:a16="http://schemas.microsoft.com/office/drawing/2014/main" id="{392FCB88-DF46-D04C-AD8F-EB4137FF5E3C}"/>
              </a:ext>
            </a:extLst>
          </p:cNvPr>
          <p:cNvSpPr txBox="1">
            <a:spLocks/>
          </p:cNvSpPr>
          <p:nvPr/>
        </p:nvSpPr>
        <p:spPr>
          <a:xfrm>
            <a:off x="4431726" y="1240122"/>
            <a:ext cx="7128425" cy="125154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1700" dirty="0">
                <a:solidFill>
                  <a:srgbClr val="000000"/>
                </a:solidFill>
                <a:highlight>
                  <a:srgbClr val="FFFFFF"/>
                </a:highlight>
              </a:rPr>
              <a:t>Concourse is the place at MIT where you can let your proverbial ‘love-the-humanities' hair down.  Talking about interesting and challenging ideas is what we are all about, especially if it is over great food.</a:t>
            </a:r>
          </a:p>
          <a:p>
            <a:pPr algn="l">
              <a:spcBef>
                <a:spcPts val="0"/>
              </a:spcBef>
            </a:pPr>
            <a:r>
              <a:rPr lang="en-US" sz="1700" dirty="0">
                <a:solidFill>
                  <a:srgbClr val="000000"/>
                </a:solidFill>
                <a:highlight>
                  <a:srgbClr val="FFFFFF"/>
                </a:highlight>
                <a:latin typeface="+mj-lt"/>
              </a:rPr>
              <a:t>- Professor Anne McCants, Director of Concourse &amp; </a:t>
            </a:r>
            <a:r>
              <a:rPr lang="en-US" sz="1700" dirty="0" err="1">
                <a:solidFill>
                  <a:srgbClr val="000000"/>
                </a:solidFill>
                <a:highlight>
                  <a:srgbClr val="FFFFFF"/>
                </a:highlight>
                <a:latin typeface="+mj-lt"/>
              </a:rPr>
              <a:t>MacVicar</a:t>
            </a:r>
            <a:r>
              <a:rPr lang="en-US" sz="1700" dirty="0">
                <a:solidFill>
                  <a:srgbClr val="000000"/>
                </a:solidFill>
                <a:highlight>
                  <a:srgbClr val="FFFFFF"/>
                </a:highlight>
                <a:latin typeface="+mj-lt"/>
              </a:rPr>
              <a:t> Faculty Fellow</a:t>
            </a:r>
            <a:endParaRPr lang="en-US" sz="1700" dirty="0">
              <a:solidFill>
                <a:srgbClr val="000000"/>
              </a:solidFill>
              <a:latin typeface="+mj-lt"/>
            </a:endParaRPr>
          </a:p>
          <a:p>
            <a:pPr algn="just">
              <a:spcBef>
                <a:spcPts val="0"/>
              </a:spcBef>
            </a:pPr>
            <a:endParaRPr lang="en-US" sz="1000" dirty="0">
              <a:cs typeface="InaiMathi" pitchFamily="2" charset="0"/>
            </a:endParaRPr>
          </a:p>
        </p:txBody>
      </p:sp>
      <p:sp>
        <p:nvSpPr>
          <p:cNvPr id="10" name="Google Shape;171;p20">
            <a:extLst>
              <a:ext uri="{FF2B5EF4-FFF2-40B4-BE49-F238E27FC236}">
                <a16:creationId xmlns:a16="http://schemas.microsoft.com/office/drawing/2014/main" id="{2CD8C707-5244-734B-A59E-740E2642E7B2}"/>
              </a:ext>
            </a:extLst>
          </p:cNvPr>
          <p:cNvSpPr txBox="1">
            <a:spLocks/>
          </p:cNvSpPr>
          <p:nvPr/>
        </p:nvSpPr>
        <p:spPr>
          <a:xfrm>
            <a:off x="5680672" y="3515153"/>
            <a:ext cx="6291746" cy="115446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1700" dirty="0">
                <a:solidFill>
                  <a:srgbClr val="000000"/>
                </a:solidFill>
                <a:highlight>
                  <a:srgbClr val="FFFFFF"/>
                </a:highlight>
              </a:rPr>
              <a:t>What I love about Concourse is the people it convenes. They take ideas seriously—which makes a lively lounge!—and they’re seriously good at working together.</a:t>
            </a:r>
            <a:endParaRPr lang="en-US" sz="500" dirty="0">
              <a:solidFill>
                <a:srgbClr val="000000"/>
              </a:solidFill>
            </a:endParaRPr>
          </a:p>
          <a:p>
            <a:pPr marL="171450" indent="-171450" algn="l">
              <a:spcBef>
                <a:spcPts val="0"/>
              </a:spcBef>
              <a:buFontTx/>
              <a:buChar char="-"/>
            </a:pPr>
            <a:r>
              <a:rPr lang="en-US" sz="1700" dirty="0">
                <a:solidFill>
                  <a:srgbClr val="000000"/>
                </a:solidFill>
                <a:latin typeface="+mj-lt"/>
              </a:rPr>
              <a:t>Professor Erica Zimmer, Making Books in the Renaissance &amp; Today</a:t>
            </a:r>
          </a:p>
        </p:txBody>
      </p:sp>
      <p:sp>
        <p:nvSpPr>
          <p:cNvPr id="11" name="Google Shape;171;p20">
            <a:extLst>
              <a:ext uri="{FF2B5EF4-FFF2-40B4-BE49-F238E27FC236}">
                <a16:creationId xmlns:a16="http://schemas.microsoft.com/office/drawing/2014/main" id="{92ECAAC9-E79F-6E47-9235-F2D70EF83140}"/>
              </a:ext>
            </a:extLst>
          </p:cNvPr>
          <p:cNvSpPr txBox="1">
            <a:spLocks/>
          </p:cNvSpPr>
          <p:nvPr/>
        </p:nvSpPr>
        <p:spPr>
          <a:xfrm>
            <a:off x="5680672" y="2813729"/>
            <a:ext cx="6841425" cy="82930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1700" dirty="0">
                <a:solidFill>
                  <a:srgbClr val="000000"/>
                </a:solidFill>
                <a:highlight>
                  <a:srgbClr val="FFFFFF"/>
                </a:highlight>
              </a:rPr>
              <a:t>I love that Concourse feels like a small liberal arts college within MIT.</a:t>
            </a:r>
          </a:p>
          <a:p>
            <a:pPr algn="l">
              <a:spcBef>
                <a:spcPts val="0"/>
              </a:spcBef>
            </a:pPr>
            <a:r>
              <a:rPr lang="en-US" sz="1700" dirty="0">
                <a:solidFill>
                  <a:srgbClr val="000000"/>
                </a:solidFill>
                <a:highlight>
                  <a:srgbClr val="FFFFFF"/>
                </a:highlight>
                <a:latin typeface="+mj-lt"/>
              </a:rPr>
              <a:t>				-</a:t>
            </a:r>
            <a:r>
              <a:rPr lang="en-US" sz="1700" dirty="0">
                <a:solidFill>
                  <a:srgbClr val="000000"/>
                </a:solidFill>
                <a:latin typeface="+mj-lt"/>
              </a:rPr>
              <a:t>Dr. Beth Taylor, Chemistry</a:t>
            </a:r>
            <a:endParaRPr lang="en-US" sz="1700" dirty="0">
              <a:solidFill>
                <a:srgbClr val="000000"/>
              </a:solidFill>
            </a:endParaRPr>
          </a:p>
        </p:txBody>
      </p:sp>
      <p:sp>
        <p:nvSpPr>
          <p:cNvPr id="12" name="Google Shape;171;p20">
            <a:extLst>
              <a:ext uri="{FF2B5EF4-FFF2-40B4-BE49-F238E27FC236}">
                <a16:creationId xmlns:a16="http://schemas.microsoft.com/office/drawing/2014/main" id="{963F354B-B949-E041-9993-1CBF0B093A69}"/>
              </a:ext>
            </a:extLst>
          </p:cNvPr>
          <p:cNvSpPr txBox="1">
            <a:spLocks/>
          </p:cNvSpPr>
          <p:nvPr/>
        </p:nvSpPr>
        <p:spPr>
          <a:xfrm>
            <a:off x="3788956" y="4971757"/>
            <a:ext cx="7865287" cy="115446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700" dirty="0"/>
              <a:t>Our open and curious Concourse students make rich, far-reaching, provocative, and lively conversation the norm around here!  There’s no better place on campus for intellectual stimulation.                  </a:t>
            </a:r>
            <a:r>
              <a:rPr lang="en-US" sz="1700" dirty="0">
                <a:latin typeface="+mj-lt"/>
              </a:rPr>
              <a:t> </a:t>
            </a:r>
            <a:br>
              <a:rPr lang="en-US" sz="1700" dirty="0">
                <a:latin typeface="+mj-lt"/>
              </a:rPr>
            </a:br>
            <a:r>
              <a:rPr lang="en-US" sz="1700" dirty="0">
                <a:latin typeface="+mj-lt"/>
              </a:rPr>
              <a:t>                                                                  -Professor Linda </a:t>
            </a:r>
            <a:r>
              <a:rPr lang="en-US" sz="1700" dirty="0" err="1">
                <a:latin typeface="+mj-lt"/>
              </a:rPr>
              <a:t>Rabieh</a:t>
            </a:r>
            <a:r>
              <a:rPr lang="en-US" sz="1700" dirty="0">
                <a:latin typeface="+mj-lt"/>
              </a:rPr>
              <a:t>, Political Theory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30EB09-1F51-9642-84C4-441954ABE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757" y="2802743"/>
            <a:ext cx="5091288" cy="17391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5E78915-CC2F-884D-8BCE-1F9B83FE2F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757" y="1196895"/>
            <a:ext cx="3658306" cy="154770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C9B3261-4434-0B45-98C3-B6DD235B6D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757" y="4582468"/>
            <a:ext cx="3123230" cy="19012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E3721D7-1F9C-3D4B-8C50-9F83294AF5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833" y="1024191"/>
            <a:ext cx="3892550" cy="30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28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34;p14">
            <a:extLst>
              <a:ext uri="{FF2B5EF4-FFF2-40B4-BE49-F238E27FC236}">
                <a16:creationId xmlns:a16="http://schemas.microsoft.com/office/drawing/2014/main" id="{F687C8C7-2EF2-BF4C-9480-87E28C0E9DAC}"/>
              </a:ext>
            </a:extLst>
          </p:cNvPr>
          <p:cNvSpPr txBox="1">
            <a:spLocks/>
          </p:cNvSpPr>
          <p:nvPr/>
        </p:nvSpPr>
        <p:spPr>
          <a:xfrm>
            <a:off x="556685" y="533276"/>
            <a:ext cx="9951021" cy="712350"/>
          </a:xfrm>
          <a:prstGeom prst="rect">
            <a:avLst/>
          </a:prstGeom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How can I join Concourse?</a:t>
            </a:r>
          </a:p>
        </p:txBody>
      </p:sp>
      <p:sp>
        <p:nvSpPr>
          <p:cNvPr id="18" name="Google Shape;153;p17">
            <a:extLst>
              <a:ext uri="{FF2B5EF4-FFF2-40B4-BE49-F238E27FC236}">
                <a16:creationId xmlns:a16="http://schemas.microsoft.com/office/drawing/2014/main" id="{74D5080F-328C-6942-9611-A1F787B98A6B}"/>
              </a:ext>
            </a:extLst>
          </p:cNvPr>
          <p:cNvSpPr txBox="1">
            <a:spLocks/>
          </p:cNvSpPr>
          <p:nvPr/>
        </p:nvSpPr>
        <p:spPr>
          <a:xfrm>
            <a:off x="389668" y="1046222"/>
            <a:ext cx="11802332" cy="1274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39700" lvl="0" indent="0">
              <a:spcBef>
                <a:spcPts val="1800"/>
              </a:spcBef>
              <a:buClr>
                <a:srgbClr val="141412"/>
              </a:buClr>
              <a:buSzPts val="1400"/>
              <a:buNone/>
            </a:pPr>
            <a:r>
              <a:rPr lang="en-US" sz="2200" dirty="0">
                <a:solidFill>
                  <a:srgbClr val="141412"/>
                </a:solidFill>
                <a:highlight>
                  <a:srgbClr val="FFFFFF"/>
                </a:highlight>
                <a:latin typeface="+mn-lt"/>
                <a:ea typeface="Arial"/>
                <a:cs typeface="Calibri" panose="020F0502020204030204" pitchFamily="34" charset="0"/>
                <a:sym typeface="Arial"/>
              </a:rPr>
              <a:t>Access the MIT advising application</a:t>
            </a:r>
            <a:r>
              <a:rPr lang="en-US" sz="2200" b="1" dirty="0">
                <a:solidFill>
                  <a:srgbClr val="141412"/>
                </a:solidFill>
                <a:highlight>
                  <a:srgbClr val="FFFFFF"/>
                </a:highlight>
                <a:latin typeface="+mn-lt"/>
                <a:ea typeface="Arial"/>
                <a:cs typeface="Calibri" panose="020F0502020204030204" pitchFamily="34" charset="0"/>
                <a:sym typeface="Arial"/>
              </a:rPr>
              <a:t> May 23. </a:t>
            </a:r>
            <a:r>
              <a:rPr lang="en-US" sz="2200" dirty="0">
                <a:solidFill>
                  <a:srgbClr val="141412"/>
                </a:solidFill>
                <a:highlight>
                  <a:srgbClr val="FFFFFF"/>
                </a:highlight>
                <a:latin typeface="+mn-lt"/>
                <a:ea typeface="Arial"/>
                <a:cs typeface="Calibri" panose="020F0502020204030204" pitchFamily="34" charset="0"/>
                <a:sym typeface="Arial"/>
              </a:rPr>
              <a:t>Applications due </a:t>
            </a:r>
            <a:r>
              <a:rPr lang="en-US" sz="2200" b="1" dirty="0">
                <a:solidFill>
                  <a:srgbClr val="141412"/>
                </a:solidFill>
                <a:highlight>
                  <a:srgbClr val="FFFFFF"/>
                </a:highlight>
                <a:ea typeface="Arial"/>
                <a:cs typeface="Calibri" panose="020F0502020204030204" pitchFamily="34" charset="0"/>
                <a:sym typeface="Arial"/>
              </a:rPr>
              <a:t>June 13.</a:t>
            </a:r>
            <a:r>
              <a:rPr lang="en-US" sz="2200" dirty="0">
                <a:solidFill>
                  <a:srgbClr val="141412"/>
                </a:solidFill>
                <a:highlight>
                  <a:srgbClr val="FFFFFF"/>
                </a:highlight>
                <a:latin typeface="+mn-lt"/>
                <a:ea typeface="Arial"/>
                <a:cs typeface="Calibri" panose="020F0502020204030204" pitchFamily="34" charset="0"/>
                <a:sym typeface="Arial"/>
              </a:rPr>
              <a:t> </a:t>
            </a:r>
          </a:p>
          <a:p>
            <a:pPr marL="127000" indent="0">
              <a:buSzPts val="1600"/>
              <a:buNone/>
            </a:pPr>
            <a:endParaRPr lang="en-US" sz="1600" dirty="0">
              <a:latin typeface="+mn-lt"/>
            </a:endParaRPr>
          </a:p>
        </p:txBody>
      </p:sp>
      <p:sp>
        <p:nvSpPr>
          <p:cNvPr id="7" name="Google Shape;177;p21">
            <a:extLst>
              <a:ext uri="{FF2B5EF4-FFF2-40B4-BE49-F238E27FC236}">
                <a16:creationId xmlns:a16="http://schemas.microsoft.com/office/drawing/2014/main" id="{0C04F5A7-B58B-E045-A185-25D49296AA50}"/>
              </a:ext>
            </a:extLst>
          </p:cNvPr>
          <p:cNvSpPr txBox="1">
            <a:spLocks/>
          </p:cNvSpPr>
          <p:nvPr/>
        </p:nvSpPr>
        <p:spPr>
          <a:xfrm>
            <a:off x="701650" y="2834060"/>
            <a:ext cx="3898059" cy="278110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200" b="1" dirty="0"/>
              <a:t>Questions?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2200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Contact Sasha Rickard  </a:t>
            </a:r>
            <a:endParaRPr lang="en-US" sz="2200" dirty="0">
              <a:hlinkClick r:id="" action="ppaction://noaction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200" dirty="0" err="1"/>
              <a:t>rickard@mit.edu</a:t>
            </a:r>
            <a:endParaRPr lang="en-US" sz="2200" dirty="0"/>
          </a:p>
          <a:p>
            <a:pPr algn="l">
              <a:spcBef>
                <a:spcPts val="0"/>
              </a:spcBef>
            </a:pPr>
            <a:endParaRPr lang="en-US" sz="2000" b="1" dirty="0"/>
          </a:p>
        </p:txBody>
      </p:sp>
      <p:sp>
        <p:nvSpPr>
          <p:cNvPr id="12" name="Google Shape;153;p17">
            <a:extLst>
              <a:ext uri="{FF2B5EF4-FFF2-40B4-BE49-F238E27FC236}">
                <a16:creationId xmlns:a16="http://schemas.microsoft.com/office/drawing/2014/main" id="{7AE5F943-0E9C-0748-8958-5D7741C6E803}"/>
              </a:ext>
            </a:extLst>
          </p:cNvPr>
          <p:cNvSpPr txBox="1">
            <a:spLocks/>
          </p:cNvSpPr>
          <p:nvPr/>
        </p:nvSpPr>
        <p:spPr>
          <a:xfrm>
            <a:off x="302730" y="1559168"/>
            <a:ext cx="9488041" cy="1274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39700" lvl="0" indent="0">
              <a:spcBef>
                <a:spcPts val="1800"/>
              </a:spcBef>
              <a:buClr>
                <a:srgbClr val="141412"/>
              </a:buClr>
              <a:buSzPts val="1400"/>
              <a:buNone/>
            </a:pPr>
            <a:r>
              <a:rPr lang="en-US" sz="2200" dirty="0">
                <a:solidFill>
                  <a:srgbClr val="141412"/>
                </a:solidFill>
                <a:highlight>
                  <a:srgbClr val="FFFFFF"/>
                </a:highlight>
                <a:latin typeface="+mn-lt"/>
                <a:cs typeface="Calibri" panose="020F0502020204030204" pitchFamily="34" charset="0"/>
                <a:sym typeface="Arial"/>
              </a:rPr>
              <a:t> Find The Learning Communities link and rank Concourse as your first choice</a:t>
            </a:r>
            <a:endParaRPr lang="en-US" sz="2200" dirty="0">
              <a:solidFill>
                <a:srgbClr val="141412"/>
              </a:solidFill>
              <a:highlight>
                <a:srgbClr val="FFFFFF"/>
              </a:highlight>
              <a:latin typeface="+mn-lt"/>
              <a:ea typeface="Arial"/>
              <a:cs typeface="Calibri" panose="020F0502020204030204" pitchFamily="34" charset="0"/>
              <a:sym typeface="Arial"/>
            </a:endParaRPr>
          </a:p>
          <a:p>
            <a:pPr marL="127000" indent="0">
              <a:buSzPts val="1600"/>
              <a:buNone/>
            </a:pPr>
            <a:endParaRPr lang="en-US" sz="1600" dirty="0"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6D7E4F-2E23-4844-A7F8-747F5F1D6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85" y="1103738"/>
            <a:ext cx="3892550" cy="3048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B6C5DF-16A1-1245-BBCA-181C963691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258" y="2596575"/>
            <a:ext cx="6125735" cy="374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637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D5C8B6-8F7E-E50B-7B1A-A9C89259A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dirty="0"/>
              <a:t>What is Concourse?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9F96FAC-94DB-78EE-D26D-646280AA8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33003" cy="3461886"/>
          </a:xfrm>
        </p:spPr>
        <p:txBody>
          <a:bodyPr>
            <a:normAutofit fontScale="92500" lnSpcReduction="10000"/>
          </a:bodyPr>
          <a:lstStyle/>
          <a:p>
            <a:r>
              <a:rPr lang="en-US" sz="2500" dirty="0"/>
              <a:t>First-year learning community of 50 students and 6 dedicated faculty</a:t>
            </a:r>
          </a:p>
          <a:p>
            <a:r>
              <a:rPr lang="en-US" sz="2500" dirty="0"/>
              <a:t>Rigorous liberal education in conversation with a world class STEM education</a:t>
            </a:r>
          </a:p>
          <a:p>
            <a:r>
              <a:rPr lang="en-US" sz="2500" dirty="0"/>
              <a:t>Exploration of essential questions of human existence that cultivates independent thinkers and responsible leaders.</a:t>
            </a:r>
          </a:p>
          <a:p>
            <a:endParaRPr lang="en-US" sz="2500" dirty="0"/>
          </a:p>
          <a:p>
            <a:endParaRPr lang="en-US" sz="2500" dirty="0"/>
          </a:p>
        </p:txBody>
      </p:sp>
      <p:pic>
        <p:nvPicPr>
          <p:cNvPr id="12" name="Picture 11" descr="A picture containing linedrawing&#10;&#10;Description automatically generated">
            <a:extLst>
              <a:ext uri="{FF2B5EF4-FFF2-40B4-BE49-F238E27FC236}">
                <a16:creationId xmlns:a16="http://schemas.microsoft.com/office/drawing/2014/main" id="{05C7BB05-620E-DE01-FEB5-5852C27D50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049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94B49784-A2DA-F1C6-5069-388CD4F67264}"/>
              </a:ext>
            </a:extLst>
          </p:cNvPr>
          <p:cNvSpPr txBox="1">
            <a:spLocks/>
          </p:cNvSpPr>
          <p:nvPr/>
        </p:nvSpPr>
        <p:spPr>
          <a:xfrm>
            <a:off x="6375971" y="1825625"/>
            <a:ext cx="5257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E8FF50-2656-0A44-AF5C-10C756CDFE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447133" y="2118732"/>
            <a:ext cx="3892550" cy="56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826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F45F2-871F-AD2C-DDD4-FA4392D4CBB1}"/>
              </a:ext>
            </a:extLst>
          </p:cNvPr>
          <p:cNvSpPr txBox="1">
            <a:spLocks/>
          </p:cNvSpPr>
          <p:nvPr/>
        </p:nvSpPr>
        <p:spPr>
          <a:xfrm>
            <a:off x="7918450" y="329184"/>
            <a:ext cx="3839972" cy="178308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/>
              <a:t>The first-year experience</a:t>
            </a:r>
          </a:p>
        </p:txBody>
      </p:sp>
      <p:pic>
        <p:nvPicPr>
          <p:cNvPr id="3" name="Picture 2" descr="A group of people standing in a room&#10;&#10;Description automatically generated with medium confidence">
            <a:extLst>
              <a:ext uri="{FF2B5EF4-FFF2-40B4-BE49-F238E27FC236}">
                <a16:creationId xmlns:a16="http://schemas.microsoft.com/office/drawing/2014/main" id="{4A7F66E2-E48D-282E-5BDF-792833C14B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8" t="1574" r="5035" b="-1576"/>
          <a:stretch/>
        </p:blipFill>
        <p:spPr>
          <a:xfrm>
            <a:off x="-44450" y="25410"/>
            <a:ext cx="7931149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50BCF0B-87EA-0EB8-C26E-9B51FDEA43E7}"/>
              </a:ext>
            </a:extLst>
          </p:cNvPr>
          <p:cNvSpPr txBox="1">
            <a:spLocks/>
          </p:cNvSpPr>
          <p:nvPr/>
        </p:nvSpPr>
        <p:spPr>
          <a:xfrm>
            <a:off x="8032750" y="2706624"/>
            <a:ext cx="3839972" cy="348386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/>
              <a:t>Weekly Friday lunch seminar where all students and faculty discuss readings and topics that span the disciplines</a:t>
            </a:r>
          </a:p>
          <a:p>
            <a:r>
              <a:rPr lang="en-US" sz="2500" dirty="0"/>
              <a:t>Humanities classes that investigate the requirements of human flourishing</a:t>
            </a:r>
          </a:p>
          <a:p>
            <a:r>
              <a:rPr lang="en-US" sz="2500" dirty="0"/>
              <a:t>Technical GIRs that are alive to the human concerns confronting science and technology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9038FA-7C8F-9AB2-AA2B-A0EF9FCDD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8450" y="2157413"/>
            <a:ext cx="3892550" cy="30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750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34;p14">
            <a:extLst>
              <a:ext uri="{FF2B5EF4-FFF2-40B4-BE49-F238E27FC236}">
                <a16:creationId xmlns:a16="http://schemas.microsoft.com/office/drawing/2014/main" id="{69E62A55-D114-2A4D-8532-C7973E43FF1C}"/>
              </a:ext>
            </a:extLst>
          </p:cNvPr>
          <p:cNvSpPr txBox="1">
            <a:spLocks/>
          </p:cNvSpPr>
          <p:nvPr/>
        </p:nvSpPr>
        <p:spPr>
          <a:xfrm>
            <a:off x="564578" y="617747"/>
            <a:ext cx="9951021" cy="712350"/>
          </a:xfrm>
          <a:prstGeom prst="rect">
            <a:avLst/>
          </a:prstGeom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3600" b="1" dirty="0"/>
              <a:t>Concourse Classes: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0BE4F0-AD46-FD49-8D97-6E88D34C0105}"/>
              </a:ext>
            </a:extLst>
          </p:cNvPr>
          <p:cNvSpPr/>
          <p:nvPr/>
        </p:nvSpPr>
        <p:spPr>
          <a:xfrm>
            <a:off x="432532" y="1443784"/>
            <a:ext cx="111138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0" lvl="1">
              <a:spcBef>
                <a:spcPts val="1800"/>
              </a:spcBef>
              <a:buSzPts val="1600"/>
            </a:pPr>
            <a:r>
              <a:rPr lang="en-US" sz="2400" dirty="0"/>
              <a:t> All Concourse students take the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Friday lunch seminar </a:t>
            </a:r>
            <a:r>
              <a:rPr lang="en-US" sz="2400" dirty="0"/>
              <a:t>and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CC.110 </a:t>
            </a:r>
            <a:r>
              <a:rPr lang="en-US" sz="2400" dirty="0"/>
              <a:t>or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CC.115</a:t>
            </a:r>
            <a:r>
              <a:rPr lang="en-US" sz="2400" dirty="0"/>
              <a:t>.</a:t>
            </a:r>
          </a:p>
        </p:txBody>
      </p:sp>
      <p:graphicFrame>
        <p:nvGraphicFramePr>
          <p:cNvPr id="9" name="Table 3">
            <a:extLst>
              <a:ext uri="{FF2B5EF4-FFF2-40B4-BE49-F238E27FC236}">
                <a16:creationId xmlns:a16="http://schemas.microsoft.com/office/drawing/2014/main" id="{E3197031-4AAC-734E-8FE6-340B8F6BA2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055553"/>
              </p:ext>
            </p:extLst>
          </p:nvPr>
        </p:nvGraphicFramePr>
        <p:xfrm>
          <a:off x="932593" y="2538324"/>
          <a:ext cx="11531105" cy="539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7397">
                  <a:extLst>
                    <a:ext uri="{9D8B030D-6E8A-4147-A177-3AD203B41FA5}">
                      <a16:colId xmlns:a16="http://schemas.microsoft.com/office/drawing/2014/main" val="3814032201"/>
                    </a:ext>
                  </a:extLst>
                </a:gridCol>
                <a:gridCol w="7523708">
                  <a:extLst>
                    <a:ext uri="{9D8B030D-6E8A-4147-A177-3AD203B41FA5}">
                      <a16:colId xmlns:a16="http://schemas.microsoft.com/office/drawing/2014/main" val="3821581173"/>
                    </a:ext>
                  </a:extLst>
                </a:gridCol>
              </a:tblGrid>
              <a:tr h="62200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Science and Math Courses</a:t>
                      </a:r>
                    </a:p>
                    <a:p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Fall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HASS (humanities, arts, and social sciences) Courses</a:t>
                      </a:r>
                    </a:p>
                    <a:p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Fall</a:t>
                      </a:r>
                    </a:p>
                    <a:p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49304982"/>
                  </a:ext>
                </a:extLst>
              </a:tr>
              <a:tr h="3421002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en-US" sz="1800" dirty="0"/>
                        <a:t>5.111 General Chemistry </a:t>
                      </a:r>
                      <a:r>
                        <a:rPr lang="en-US" sz="18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*GIR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US" sz="1800" dirty="0"/>
                        <a:t>8.01   Physics Mechanics </a:t>
                      </a:r>
                      <a:r>
                        <a:rPr lang="en-US" sz="18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*GIR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US" sz="1800" dirty="0"/>
                        <a:t>18.02 Multivariable Calculus </a:t>
                      </a:r>
                      <a:r>
                        <a:rPr lang="en-US" sz="18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*GIR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US" sz="18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Spring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US" sz="1800" dirty="0"/>
                        <a:t>18.03 Differential Equations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5.12   Organic Chemistry 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8.02   Physics E&amp;M </a:t>
                      </a:r>
                      <a:r>
                        <a:rPr lang="en-US" sz="18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*GIR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  <a:p>
                      <a:pPr>
                        <a:spcBef>
                          <a:spcPts val="1200"/>
                        </a:spcBef>
                      </a:pPr>
                      <a:endParaRPr lang="en-US" sz="1800" dirty="0"/>
                    </a:p>
                    <a:p>
                      <a:pPr>
                        <a:spcBef>
                          <a:spcPts val="1200"/>
                        </a:spcBef>
                      </a:pPr>
                      <a:endParaRPr lang="en-US" sz="1800" dirty="0">
                        <a:solidFill>
                          <a:srgbClr val="005493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CC.110  </a:t>
                      </a:r>
                      <a:r>
                        <a:rPr lang="en-US" sz="1800" b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Becoming Human: Ancient Greek Perspectives on the Good Life</a:t>
                      </a:r>
                    </a:p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CC.115  Defending Poetry: Writing about Big Questions </a:t>
                      </a:r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(CI-HW)</a:t>
                      </a:r>
                    </a:p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Spring</a:t>
                      </a:r>
                    </a:p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CC.111  Modern Conceptions of Freedom </a:t>
                      </a:r>
                    </a:p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CC.116  How To Rule The World: Politics, Justice, and Leadership</a:t>
                      </a:r>
                    </a:p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CC.117  Humane Warfare</a:t>
                      </a:r>
                    </a:p>
                    <a:p>
                      <a:pPr>
                        <a:spcBef>
                          <a:spcPts val="300"/>
                        </a:spcBef>
                      </a:pPr>
                      <a:r>
                        <a:rPr lang="en" sz="1800" dirty="0"/>
                        <a:t>CC.120  Making Books in the Renaissance and Today </a:t>
                      </a:r>
                    </a:p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21H.134  Medieval Economic History in Comparative Perspective 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5310818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6733999-17ED-744C-A7AE-1136D2C2CA98}"/>
              </a:ext>
            </a:extLst>
          </p:cNvPr>
          <p:cNvCxnSpPr>
            <a:cxnSpLocks/>
          </p:cNvCxnSpPr>
          <p:nvPr/>
        </p:nvCxnSpPr>
        <p:spPr>
          <a:xfrm>
            <a:off x="4672013" y="2486025"/>
            <a:ext cx="0" cy="3514725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9BAC31CF-60EE-AA47-A70A-DA854F795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78" y="1189322"/>
            <a:ext cx="3892550" cy="30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606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1926C-F773-FFCB-0DF3-F903A7637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133" y="111512"/>
            <a:ext cx="4561549" cy="2118733"/>
          </a:xfrm>
        </p:spPr>
        <p:txBody>
          <a:bodyPr anchor="b">
            <a:normAutofit fontScale="90000"/>
          </a:bodyPr>
          <a:lstStyle/>
          <a:p>
            <a:br>
              <a:rPr lang="en-US" sz="5400" dirty="0"/>
            </a:br>
            <a:br>
              <a:rPr lang="en-US" sz="5400" dirty="0"/>
            </a:br>
            <a:r>
              <a:rPr lang="en-US" sz="5400" dirty="0"/>
              <a:t>Upper-class offerings</a:t>
            </a:r>
            <a:br>
              <a:rPr lang="en-US" sz="5400" dirty="0"/>
            </a:b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AE73B-05D4-6D9A-1D3F-4FF20CA74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430966"/>
            <a:ext cx="4243589" cy="3762601"/>
          </a:xfrm>
        </p:spPr>
        <p:txBody>
          <a:bodyPr>
            <a:noAutofit/>
          </a:bodyPr>
          <a:lstStyle/>
          <a:p>
            <a:r>
              <a:rPr lang="en-US" sz="2500" dirty="0"/>
              <a:t>Continuing Conversations seminar</a:t>
            </a:r>
          </a:p>
          <a:p>
            <a:r>
              <a:rPr lang="en-US" sz="2500" dirty="0"/>
              <a:t>Advanced courses</a:t>
            </a:r>
          </a:p>
          <a:p>
            <a:r>
              <a:rPr lang="en-US" sz="2500" dirty="0"/>
              <a:t>TA opportunities and training</a:t>
            </a:r>
          </a:p>
          <a:p>
            <a:r>
              <a:rPr lang="en-US" sz="2500" dirty="0"/>
              <a:t>Associate advising</a:t>
            </a:r>
          </a:p>
        </p:txBody>
      </p:sp>
      <p:pic>
        <p:nvPicPr>
          <p:cNvPr id="5" name="Picture 4" descr="A group of people sitting at a table&#10;&#10;Description automatically generated with medium confidence">
            <a:extLst>
              <a:ext uri="{FF2B5EF4-FFF2-40B4-BE49-F238E27FC236}">
                <a16:creationId xmlns:a16="http://schemas.microsoft.com/office/drawing/2014/main" id="{A7B051A0-0577-9122-0F90-0A8CD5AA86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0" r="583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B3B0F3-2B18-FC42-A4E1-C3BDA31BA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133" y="1488340"/>
            <a:ext cx="3892550" cy="30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237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F6350-D310-5439-CF24-2AB39C65F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65124"/>
            <a:ext cx="5221224" cy="2066544"/>
          </a:xfrm>
        </p:spPr>
        <p:txBody>
          <a:bodyPr anchor="b">
            <a:normAutofit/>
          </a:bodyPr>
          <a:lstStyle/>
          <a:p>
            <a:r>
              <a:rPr lang="en-US" sz="5400"/>
              <a:t>Community and cultural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DEC34-D396-743C-E2CA-175EE9D51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843784"/>
            <a:ext cx="5221224" cy="3328416"/>
          </a:xfrm>
        </p:spPr>
        <p:txBody>
          <a:bodyPr>
            <a:noAutofit/>
          </a:bodyPr>
          <a:lstStyle/>
          <a:p>
            <a:r>
              <a:rPr lang="en-US" sz="2500" dirty="0"/>
              <a:t>Dedicated spaces</a:t>
            </a:r>
          </a:p>
          <a:p>
            <a:r>
              <a:rPr lang="en-US" sz="2500" dirty="0"/>
              <a:t>Ongoing small seminars (e.g., theater, current events, political economy)</a:t>
            </a:r>
          </a:p>
          <a:p>
            <a:r>
              <a:rPr lang="en-US" sz="2500" dirty="0"/>
              <a:t>Reading groups</a:t>
            </a:r>
          </a:p>
          <a:p>
            <a:r>
              <a:rPr lang="en-US" sz="2500" dirty="0"/>
              <a:t>Outings (e.g., concerts, opera, theater)</a:t>
            </a:r>
          </a:p>
          <a:p>
            <a:r>
              <a:rPr lang="en-US" sz="2500" dirty="0"/>
              <a:t>Remedial movie nights</a:t>
            </a:r>
          </a:p>
        </p:txBody>
      </p:sp>
      <p:pic>
        <p:nvPicPr>
          <p:cNvPr id="6" name="Picture 5" descr="A group of people sitting on couches in a room&#10;&#10;Description automatically generated with medium confidence">
            <a:extLst>
              <a:ext uri="{FF2B5EF4-FFF2-40B4-BE49-F238E27FC236}">
                <a16:creationId xmlns:a16="http://schemas.microsoft.com/office/drawing/2014/main" id="{E2320B19-DE36-426D-5839-388027EB19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71" b="-5"/>
          <a:stretch/>
        </p:blipFill>
        <p:spPr>
          <a:xfrm>
            <a:off x="6394317" y="4"/>
            <a:ext cx="2757736" cy="2524633"/>
          </a:xfrm>
          <a:custGeom>
            <a:avLst/>
            <a:gdLst/>
            <a:ahLst/>
            <a:cxnLst/>
            <a:rect l="l" t="t" r="r" b="b"/>
            <a:pathLst>
              <a:path w="2757736" h="2524633">
                <a:moveTo>
                  <a:pt x="21123" y="0"/>
                </a:moveTo>
                <a:lnTo>
                  <a:pt x="2731055" y="0"/>
                </a:lnTo>
                <a:lnTo>
                  <a:pt x="2730838" y="5093"/>
                </a:lnTo>
                <a:cubicBezTo>
                  <a:pt x="2730487" y="45377"/>
                  <a:pt x="2732295" y="85646"/>
                  <a:pt x="2738658" y="125789"/>
                </a:cubicBezTo>
                <a:cubicBezTo>
                  <a:pt x="2756621" y="238377"/>
                  <a:pt x="2761924" y="352450"/>
                  <a:pt x="2754463" y="466085"/>
                </a:cubicBezTo>
                <a:cubicBezTo>
                  <a:pt x="2744150" y="620982"/>
                  <a:pt x="2730085" y="775628"/>
                  <a:pt x="2725799" y="930904"/>
                </a:cubicBezTo>
                <a:cubicBezTo>
                  <a:pt x="2721780" y="1082146"/>
                  <a:pt x="2734774" y="1233389"/>
                  <a:pt x="2744685" y="1383875"/>
                </a:cubicBezTo>
                <a:cubicBezTo>
                  <a:pt x="2759152" y="1603429"/>
                  <a:pt x="2748838" y="1823108"/>
                  <a:pt x="2739863" y="2042788"/>
                </a:cubicBezTo>
                <a:cubicBezTo>
                  <a:pt x="2736448" y="2125925"/>
                  <a:pt x="2737930" y="2209061"/>
                  <a:pt x="2740205" y="2292197"/>
                </a:cubicBezTo>
                <a:lnTo>
                  <a:pt x="2744484" y="2501376"/>
                </a:lnTo>
                <a:lnTo>
                  <a:pt x="2513574" y="2517337"/>
                </a:lnTo>
                <a:cubicBezTo>
                  <a:pt x="2415696" y="2521959"/>
                  <a:pt x="2317754" y="2524358"/>
                  <a:pt x="2219717" y="2524288"/>
                </a:cubicBezTo>
                <a:cubicBezTo>
                  <a:pt x="2139473" y="2526009"/>
                  <a:pt x="2059213" y="2521297"/>
                  <a:pt x="1979578" y="2510176"/>
                </a:cubicBezTo>
                <a:cubicBezTo>
                  <a:pt x="1865287" y="2491406"/>
                  <a:pt x="1749852" y="2477294"/>
                  <a:pt x="1633783" y="2489008"/>
                </a:cubicBezTo>
                <a:cubicBezTo>
                  <a:pt x="1553779" y="2497192"/>
                  <a:pt x="1473902" y="2501991"/>
                  <a:pt x="1393517" y="2501709"/>
                </a:cubicBezTo>
                <a:cubicBezTo>
                  <a:pt x="1208744" y="2501709"/>
                  <a:pt x="1023847" y="2500016"/>
                  <a:pt x="839074" y="2503543"/>
                </a:cubicBezTo>
                <a:cubicBezTo>
                  <a:pt x="674622" y="2506648"/>
                  <a:pt x="510804" y="2513421"/>
                  <a:pt x="346224" y="2496346"/>
                </a:cubicBezTo>
                <a:cubicBezTo>
                  <a:pt x="285491" y="2490066"/>
                  <a:pt x="224679" y="2485859"/>
                  <a:pt x="163814" y="2483127"/>
                </a:cubicBezTo>
                <a:lnTo>
                  <a:pt x="18517" y="2479653"/>
                </a:lnTo>
                <a:lnTo>
                  <a:pt x="18260" y="2465175"/>
                </a:lnTo>
                <a:cubicBezTo>
                  <a:pt x="17160" y="2423362"/>
                  <a:pt x="16458" y="2381580"/>
                  <a:pt x="22836" y="2339990"/>
                </a:cubicBezTo>
                <a:cubicBezTo>
                  <a:pt x="31895" y="2273000"/>
                  <a:pt x="32239" y="2205116"/>
                  <a:pt x="23857" y="2138036"/>
                </a:cubicBezTo>
                <a:cubicBezTo>
                  <a:pt x="8778" y="2011225"/>
                  <a:pt x="9721" y="1883023"/>
                  <a:pt x="26663" y="1756454"/>
                </a:cubicBezTo>
                <a:cubicBezTo>
                  <a:pt x="37125" y="1682587"/>
                  <a:pt x="43121" y="1606552"/>
                  <a:pt x="24367" y="1534088"/>
                </a:cubicBezTo>
                <a:cubicBezTo>
                  <a:pt x="-19775" y="1363773"/>
                  <a:pt x="5996" y="1193203"/>
                  <a:pt x="24367" y="1023781"/>
                </a:cubicBezTo>
                <a:cubicBezTo>
                  <a:pt x="35530" y="932794"/>
                  <a:pt x="35786" y="840798"/>
                  <a:pt x="25133" y="749747"/>
                </a:cubicBezTo>
                <a:cubicBezTo>
                  <a:pt x="6226" y="615268"/>
                  <a:pt x="2577" y="479090"/>
                  <a:pt x="14289" y="343797"/>
                </a:cubicBezTo>
                <a:cubicBezTo>
                  <a:pt x="24877" y="233188"/>
                  <a:pt x="35339" y="122324"/>
                  <a:pt x="22581" y="10822"/>
                </a:cubicBezTo>
                <a:close/>
              </a:path>
            </a:pathLst>
          </a:custGeom>
        </p:spPr>
      </p:pic>
      <p:pic>
        <p:nvPicPr>
          <p:cNvPr id="8" name="Picture 7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0D067979-CA70-6916-BC13-1DEBD40C4F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3" t="-172" r="6607" b="178"/>
          <a:stretch/>
        </p:blipFill>
        <p:spPr>
          <a:xfrm>
            <a:off x="9345723" y="0"/>
            <a:ext cx="2852627" cy="2520152"/>
          </a:xfrm>
          <a:custGeom>
            <a:avLst/>
            <a:gdLst/>
            <a:ahLst/>
            <a:cxnLst/>
            <a:rect l="l" t="t" r="r" b="b"/>
            <a:pathLst>
              <a:path w="2852627" h="2520152">
                <a:moveTo>
                  <a:pt x="10064" y="0"/>
                </a:moveTo>
                <a:lnTo>
                  <a:pt x="2852627" y="0"/>
                </a:lnTo>
                <a:lnTo>
                  <a:pt x="2852627" y="2486586"/>
                </a:lnTo>
                <a:lnTo>
                  <a:pt x="2722923" y="2488164"/>
                </a:lnTo>
                <a:cubicBezTo>
                  <a:pt x="2674488" y="2490004"/>
                  <a:pt x="2626073" y="2493170"/>
                  <a:pt x="2577690" y="2497898"/>
                </a:cubicBezTo>
                <a:cubicBezTo>
                  <a:pt x="2399458" y="2512970"/>
                  <a:pt x="2220528" y="2515143"/>
                  <a:pt x="2042042" y="2504390"/>
                </a:cubicBezTo>
                <a:cubicBezTo>
                  <a:pt x="1880764" y="2496911"/>
                  <a:pt x="1719740" y="2478563"/>
                  <a:pt x="1558080" y="2494228"/>
                </a:cubicBezTo>
                <a:cubicBezTo>
                  <a:pt x="1502460" y="2499592"/>
                  <a:pt x="1447854" y="2512575"/>
                  <a:pt x="1391850" y="2515538"/>
                </a:cubicBezTo>
                <a:cubicBezTo>
                  <a:pt x="1129488" y="2529651"/>
                  <a:pt x="868014" y="2508482"/>
                  <a:pt x="606540" y="2491124"/>
                </a:cubicBezTo>
                <a:cubicBezTo>
                  <a:pt x="511296" y="2484774"/>
                  <a:pt x="416054" y="2477012"/>
                  <a:pt x="320810" y="2494370"/>
                </a:cubicBezTo>
                <a:cubicBezTo>
                  <a:pt x="240438" y="2508129"/>
                  <a:pt x="158860" y="2510966"/>
                  <a:pt x="77878" y="2502837"/>
                </a:cubicBezTo>
                <a:lnTo>
                  <a:pt x="9154" y="2498029"/>
                </a:lnTo>
                <a:lnTo>
                  <a:pt x="8320" y="2462991"/>
                </a:lnTo>
                <a:cubicBezTo>
                  <a:pt x="6579" y="2338090"/>
                  <a:pt x="-9495" y="2212684"/>
                  <a:pt x="8320" y="2088414"/>
                </a:cubicBezTo>
                <a:cubicBezTo>
                  <a:pt x="37454" y="1869137"/>
                  <a:pt x="41459" y="1647554"/>
                  <a:pt x="20242" y="1427484"/>
                </a:cubicBezTo>
                <a:cubicBezTo>
                  <a:pt x="-386" y="1179282"/>
                  <a:pt x="-1860" y="930008"/>
                  <a:pt x="15822" y="681605"/>
                </a:cubicBezTo>
                <a:cubicBezTo>
                  <a:pt x="28413" y="497593"/>
                  <a:pt x="37789" y="313203"/>
                  <a:pt x="26537" y="128561"/>
                </a:cubicBezTo>
                <a:cubicBezTo>
                  <a:pt x="24327" y="93208"/>
                  <a:pt x="18400" y="58296"/>
                  <a:pt x="12757" y="23416"/>
                </a:cubicBezTo>
                <a:close/>
              </a:path>
            </a:pathLst>
          </a:custGeom>
        </p:spPr>
      </p:pic>
      <p:pic>
        <p:nvPicPr>
          <p:cNvPr id="5" name="Picture 4" descr="A group of people in a room&#10;&#10;Description automatically generated with medium confidence">
            <a:extLst>
              <a:ext uri="{FF2B5EF4-FFF2-40B4-BE49-F238E27FC236}">
                <a16:creationId xmlns:a16="http://schemas.microsoft.com/office/drawing/2014/main" id="{EBAF273B-5EF8-11F5-47D7-44695D244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4836"/>
          <a:stretch/>
        </p:blipFill>
        <p:spPr>
          <a:xfrm>
            <a:off x="6395051" y="2716074"/>
            <a:ext cx="5803299" cy="4141924"/>
          </a:xfrm>
          <a:custGeom>
            <a:avLst/>
            <a:gdLst/>
            <a:ahLst/>
            <a:cxnLst/>
            <a:rect l="l" t="t" r="r" b="b"/>
            <a:pathLst>
              <a:path w="5803299" h="4141924">
                <a:moveTo>
                  <a:pt x="4086182" y="1329"/>
                </a:moveTo>
                <a:cubicBezTo>
                  <a:pt x="4156698" y="-1238"/>
                  <a:pt x="4227324" y="-85"/>
                  <a:pt x="4297823" y="4799"/>
                </a:cubicBezTo>
                <a:cubicBezTo>
                  <a:pt x="4587107" y="19899"/>
                  <a:pt x="4876647" y="16089"/>
                  <a:pt x="5166059" y="27661"/>
                </a:cubicBezTo>
                <a:cubicBezTo>
                  <a:pt x="5261555" y="31612"/>
                  <a:pt x="5356545" y="10444"/>
                  <a:pt x="5451787" y="9315"/>
                </a:cubicBezTo>
                <a:cubicBezTo>
                  <a:pt x="5565889" y="7904"/>
                  <a:pt x="5680275" y="12949"/>
                  <a:pt x="5794837" y="16636"/>
                </a:cubicBezTo>
                <a:lnTo>
                  <a:pt x="5803299" y="16810"/>
                </a:lnTo>
                <a:lnTo>
                  <a:pt x="5803299" y="4141924"/>
                </a:lnTo>
                <a:lnTo>
                  <a:pt x="25520" y="4141924"/>
                </a:lnTo>
                <a:lnTo>
                  <a:pt x="38276" y="3985509"/>
                </a:lnTo>
                <a:cubicBezTo>
                  <a:pt x="68779" y="3844294"/>
                  <a:pt x="65552" y="3697862"/>
                  <a:pt x="28835" y="3558127"/>
                </a:cubicBezTo>
                <a:cubicBezTo>
                  <a:pt x="-4463" y="3426468"/>
                  <a:pt x="-11352" y="3294426"/>
                  <a:pt x="21053" y="3161618"/>
                </a:cubicBezTo>
                <a:cubicBezTo>
                  <a:pt x="51646" y="3038188"/>
                  <a:pt x="50153" y="2908978"/>
                  <a:pt x="16716" y="2786288"/>
                </a:cubicBezTo>
                <a:cubicBezTo>
                  <a:pt x="9316" y="2754521"/>
                  <a:pt x="4787" y="2722155"/>
                  <a:pt x="3192" y="2689584"/>
                </a:cubicBezTo>
                <a:cubicBezTo>
                  <a:pt x="-6887" y="2570683"/>
                  <a:pt x="10081" y="2453440"/>
                  <a:pt x="24242" y="2335942"/>
                </a:cubicBezTo>
                <a:cubicBezTo>
                  <a:pt x="33683" y="2261054"/>
                  <a:pt x="48099" y="2185401"/>
                  <a:pt x="24242" y="2111279"/>
                </a:cubicBezTo>
                <a:cubicBezTo>
                  <a:pt x="7899" y="2059623"/>
                  <a:pt x="4264" y="2004791"/>
                  <a:pt x="13654" y="1951426"/>
                </a:cubicBezTo>
                <a:cubicBezTo>
                  <a:pt x="29486" y="1856713"/>
                  <a:pt x="32790" y="1760329"/>
                  <a:pt x="23477" y="1664761"/>
                </a:cubicBezTo>
                <a:cubicBezTo>
                  <a:pt x="17328" y="1601751"/>
                  <a:pt x="18272" y="1538243"/>
                  <a:pt x="26284" y="1475437"/>
                </a:cubicBezTo>
                <a:cubicBezTo>
                  <a:pt x="36872" y="1390981"/>
                  <a:pt x="53330" y="1304994"/>
                  <a:pt x="33300" y="1220284"/>
                </a:cubicBezTo>
                <a:cubicBezTo>
                  <a:pt x="1406" y="1085690"/>
                  <a:pt x="7785" y="951224"/>
                  <a:pt x="20543" y="815610"/>
                </a:cubicBezTo>
                <a:cubicBezTo>
                  <a:pt x="30111" y="714697"/>
                  <a:pt x="40700" y="612636"/>
                  <a:pt x="21563" y="510574"/>
                </a:cubicBezTo>
                <a:cubicBezTo>
                  <a:pt x="13335" y="463218"/>
                  <a:pt x="13335" y="414790"/>
                  <a:pt x="21563" y="367433"/>
                </a:cubicBezTo>
                <a:cubicBezTo>
                  <a:pt x="31514" y="303645"/>
                  <a:pt x="40955" y="240494"/>
                  <a:pt x="28197" y="176068"/>
                </a:cubicBezTo>
                <a:cubicBezTo>
                  <a:pt x="22584" y="148001"/>
                  <a:pt x="18374" y="119679"/>
                  <a:pt x="15439" y="91357"/>
                </a:cubicBezTo>
                <a:lnTo>
                  <a:pt x="13471" y="15444"/>
                </a:lnTo>
                <a:lnTo>
                  <a:pt x="161497" y="23093"/>
                </a:lnTo>
                <a:cubicBezTo>
                  <a:pt x="242184" y="25544"/>
                  <a:pt x="322886" y="25615"/>
                  <a:pt x="403652" y="21310"/>
                </a:cubicBezTo>
                <a:cubicBezTo>
                  <a:pt x="579090" y="9611"/>
                  <a:pt x="755048" y="12123"/>
                  <a:pt x="930155" y="28790"/>
                </a:cubicBezTo>
                <a:cubicBezTo>
                  <a:pt x="934727" y="29284"/>
                  <a:pt x="939871" y="27908"/>
                  <a:pt x="944744" y="27978"/>
                </a:cubicBezTo>
                <a:lnTo>
                  <a:pt x="944756" y="27986"/>
                </a:lnTo>
                <a:lnTo>
                  <a:pt x="949368" y="27641"/>
                </a:lnTo>
                <a:lnTo>
                  <a:pt x="981805" y="30065"/>
                </a:lnTo>
                <a:lnTo>
                  <a:pt x="983936" y="28984"/>
                </a:lnTo>
                <a:cubicBezTo>
                  <a:pt x="988825" y="29108"/>
                  <a:pt x="993905" y="30625"/>
                  <a:pt x="998603" y="30483"/>
                </a:cubicBezTo>
                <a:cubicBezTo>
                  <a:pt x="1047368" y="29496"/>
                  <a:pt x="1096133" y="30483"/>
                  <a:pt x="1144770" y="25121"/>
                </a:cubicBezTo>
                <a:cubicBezTo>
                  <a:pt x="1267037" y="10007"/>
                  <a:pt x="1390204" y="6041"/>
                  <a:pt x="1513043" y="13266"/>
                </a:cubicBezTo>
                <a:cubicBezTo>
                  <a:pt x="1691465" y="24557"/>
                  <a:pt x="1870141" y="31472"/>
                  <a:pt x="2048943" y="16089"/>
                </a:cubicBezTo>
                <a:cubicBezTo>
                  <a:pt x="2150537" y="7480"/>
                  <a:pt x="2252129" y="-1693"/>
                  <a:pt x="2353721" y="10161"/>
                </a:cubicBezTo>
                <a:cubicBezTo>
                  <a:pt x="2440545" y="21000"/>
                  <a:pt x="2528079" y="22750"/>
                  <a:pt x="2615195" y="15383"/>
                </a:cubicBezTo>
                <a:cubicBezTo>
                  <a:pt x="2710489" y="8045"/>
                  <a:pt x="2806139" y="8045"/>
                  <a:pt x="2901433" y="15383"/>
                </a:cubicBezTo>
                <a:cubicBezTo>
                  <a:pt x="2992739" y="21029"/>
                  <a:pt x="3084299" y="30483"/>
                  <a:pt x="3175351" y="20323"/>
                </a:cubicBezTo>
                <a:cubicBezTo>
                  <a:pt x="3303357" y="6210"/>
                  <a:pt x="3430983" y="10867"/>
                  <a:pt x="3558737" y="19476"/>
                </a:cubicBezTo>
                <a:cubicBezTo>
                  <a:pt x="3664265" y="26532"/>
                  <a:pt x="3770177" y="36834"/>
                  <a:pt x="3875197" y="20181"/>
                </a:cubicBezTo>
                <a:cubicBezTo>
                  <a:pt x="3945258" y="10183"/>
                  <a:pt x="4015665" y="3895"/>
                  <a:pt x="4086182" y="1329"/>
                </a:cubicBez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8D69E8-5414-2C4F-A3E6-641CA3FBDA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8" y="2367748"/>
            <a:ext cx="3892550" cy="30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83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outdoor, grass, ground, person&#10;&#10;Description automatically generated">
            <a:extLst>
              <a:ext uri="{FF2B5EF4-FFF2-40B4-BE49-F238E27FC236}">
                <a16:creationId xmlns:a16="http://schemas.microsoft.com/office/drawing/2014/main" id="{9764BB72-AF21-3835-F1EA-99105C094B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01" b="24703"/>
          <a:stretch/>
        </p:blipFill>
        <p:spPr>
          <a:xfrm>
            <a:off x="3479309" y="3973996"/>
            <a:ext cx="3463222" cy="23677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EEBDA7-48E6-D04D-B41F-B867A2B21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56" y="382495"/>
            <a:ext cx="10803524" cy="906555"/>
          </a:xfrm>
        </p:spPr>
        <p:txBody>
          <a:bodyPr>
            <a:noAutofit/>
          </a:bodyPr>
          <a:lstStyle/>
          <a:p>
            <a:r>
              <a:rPr lang="en-US" sz="4000" dirty="0"/>
              <a:t>IAP and Spring break trips to Greece, Italy, and NYC</a:t>
            </a:r>
          </a:p>
        </p:txBody>
      </p:sp>
      <p:pic>
        <p:nvPicPr>
          <p:cNvPr id="16" name="Content Placeholder 15" descr="A group of people sitting on a bench in front of a painting&#10;&#10;Description automatically generated">
            <a:extLst>
              <a:ext uri="{FF2B5EF4-FFF2-40B4-BE49-F238E27FC236}">
                <a16:creationId xmlns:a16="http://schemas.microsoft.com/office/drawing/2014/main" id="{126BA420-B495-22D6-D02E-8F88D3992C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232" y="1507617"/>
            <a:ext cx="3152448" cy="2364336"/>
          </a:xfrm>
        </p:spPr>
      </p:pic>
      <p:pic>
        <p:nvPicPr>
          <p:cNvPr id="7" name="Picture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E5FFE0CA-CAD9-CE38-B7A3-1641FE828B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1" r="3626"/>
          <a:stretch/>
        </p:blipFill>
        <p:spPr>
          <a:xfrm>
            <a:off x="6986683" y="3977443"/>
            <a:ext cx="2617265" cy="2364336"/>
          </a:xfrm>
          <a:prstGeom prst="rect">
            <a:avLst/>
          </a:prstGeom>
        </p:spPr>
      </p:pic>
      <p:pic>
        <p:nvPicPr>
          <p:cNvPr id="12" name="Picture 11" descr="A group of women smiling&#10;&#10;Description automatically generated with low confidence">
            <a:extLst>
              <a:ext uri="{FF2B5EF4-FFF2-40B4-BE49-F238E27FC236}">
                <a16:creationId xmlns:a16="http://schemas.microsoft.com/office/drawing/2014/main" id="{751E0748-E296-D1B2-1148-FA1A7EC876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649" y="3971353"/>
            <a:ext cx="1776031" cy="2364342"/>
          </a:xfrm>
          <a:prstGeom prst="rect">
            <a:avLst/>
          </a:prstGeom>
        </p:spPr>
      </p:pic>
      <p:pic>
        <p:nvPicPr>
          <p:cNvPr id="20" name="Picture 19" descr="A group of people standing in front of a rock wall&#10;&#10;Description automatically generated with low confidence">
            <a:extLst>
              <a:ext uri="{FF2B5EF4-FFF2-40B4-BE49-F238E27FC236}">
                <a16:creationId xmlns:a16="http://schemas.microsoft.com/office/drawing/2014/main" id="{D1E66982-C8B3-ADAA-743B-C2A93B6D2B8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66"/>
          <a:stretch/>
        </p:blipFill>
        <p:spPr>
          <a:xfrm>
            <a:off x="708729" y="3954928"/>
            <a:ext cx="2718902" cy="2386852"/>
          </a:xfrm>
          <a:prstGeom prst="rect">
            <a:avLst/>
          </a:prstGeom>
        </p:spPr>
      </p:pic>
      <p:pic>
        <p:nvPicPr>
          <p:cNvPr id="26" name="Picture 25" descr="A group of people sitting at a table&#10;&#10;Description automatically generated with medium confidence">
            <a:extLst>
              <a:ext uri="{FF2B5EF4-FFF2-40B4-BE49-F238E27FC236}">
                <a16:creationId xmlns:a16="http://schemas.microsoft.com/office/drawing/2014/main" id="{46AE615A-68FD-A0C8-6DD2-2C60B891583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33" r="3690"/>
          <a:stretch/>
        </p:blipFill>
        <p:spPr>
          <a:xfrm>
            <a:off x="4330504" y="1491452"/>
            <a:ext cx="3869322" cy="2364336"/>
          </a:xfrm>
          <a:prstGeom prst="rect">
            <a:avLst/>
          </a:prstGeom>
        </p:spPr>
      </p:pic>
      <p:pic>
        <p:nvPicPr>
          <p:cNvPr id="30" name="Picture 29" descr="A picture containing mountain, outdoor, person, group&#10;&#10;Description automatically generated">
            <a:extLst>
              <a:ext uri="{FF2B5EF4-FFF2-40B4-BE49-F238E27FC236}">
                <a16:creationId xmlns:a16="http://schemas.microsoft.com/office/drawing/2014/main" id="{3DB16468-ED58-DC02-7D0A-94628AD5FF3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"/>
          <a:stretch/>
        </p:blipFill>
        <p:spPr>
          <a:xfrm>
            <a:off x="703809" y="1485755"/>
            <a:ext cx="3544795" cy="234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491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EB973-3671-0412-1581-8DDFA615B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430784"/>
            <a:ext cx="6195738" cy="1048921"/>
          </a:xfrm>
        </p:spPr>
        <p:txBody>
          <a:bodyPr anchor="b">
            <a:normAutofit/>
          </a:bodyPr>
          <a:lstStyle/>
          <a:p>
            <a:r>
              <a:rPr lang="en-US" sz="5400" dirty="0"/>
              <a:t>Animating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15173-37C2-D935-6238-4EB44AE29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6128" y="2124134"/>
            <a:ext cx="2939120" cy="448319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Education</a:t>
            </a:r>
          </a:p>
          <a:p>
            <a:r>
              <a:rPr lang="en-US" dirty="0"/>
              <a:t>Controversial questions</a:t>
            </a:r>
          </a:p>
          <a:p>
            <a:r>
              <a:rPr lang="en-US" dirty="0"/>
              <a:t>Open debate</a:t>
            </a:r>
          </a:p>
          <a:p>
            <a:r>
              <a:rPr lang="en-US" dirty="0"/>
              <a:t>Broadened horizons</a:t>
            </a:r>
          </a:p>
        </p:txBody>
      </p:sp>
      <p:pic>
        <p:nvPicPr>
          <p:cNvPr id="4" name="Picture 3" descr="A picture containing map&#10;&#10;Description automatically generated">
            <a:extLst>
              <a:ext uri="{FF2B5EF4-FFF2-40B4-BE49-F238E27FC236}">
                <a16:creationId xmlns:a16="http://schemas.microsoft.com/office/drawing/2014/main" id="{61472B74-FCB0-84CC-E03A-9142ECCDB7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7" r="13910" b="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E40034-4745-D688-3BDF-1819A0DD5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5549" y="2124134"/>
            <a:ext cx="3186768" cy="24381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44ABFC3-C925-5E51-AFC7-1EAB8BC684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7149" y="4770820"/>
            <a:ext cx="3269318" cy="104892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193C432-02AB-8595-8D6F-6BF0C63436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3156" y="1447942"/>
            <a:ext cx="6784044" cy="27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255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34;p14">
            <a:extLst>
              <a:ext uri="{FF2B5EF4-FFF2-40B4-BE49-F238E27FC236}">
                <a16:creationId xmlns:a16="http://schemas.microsoft.com/office/drawing/2014/main" id="{F687C8C7-2EF2-BF4C-9480-87E28C0E9DAC}"/>
              </a:ext>
            </a:extLst>
          </p:cNvPr>
          <p:cNvSpPr txBox="1">
            <a:spLocks/>
          </p:cNvSpPr>
          <p:nvPr/>
        </p:nvSpPr>
        <p:spPr>
          <a:xfrm>
            <a:off x="690688" y="789225"/>
            <a:ext cx="9951021" cy="712350"/>
          </a:xfrm>
          <a:prstGeom prst="rect">
            <a:avLst/>
          </a:prstGeom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Student Testimonials</a:t>
            </a:r>
          </a:p>
        </p:txBody>
      </p:sp>
      <p:pic>
        <p:nvPicPr>
          <p:cNvPr id="7" name="Google Shape;215;p26">
            <a:extLst>
              <a:ext uri="{FF2B5EF4-FFF2-40B4-BE49-F238E27FC236}">
                <a16:creationId xmlns:a16="http://schemas.microsoft.com/office/drawing/2014/main" id="{6B6A77EF-7A67-6043-8813-C39B31FD2151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19801" y="918886"/>
            <a:ext cx="3799250" cy="505692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65;p19">
            <a:extLst>
              <a:ext uri="{FF2B5EF4-FFF2-40B4-BE49-F238E27FC236}">
                <a16:creationId xmlns:a16="http://schemas.microsoft.com/office/drawing/2014/main" id="{1D5E2CB3-0EE4-5749-9804-32EBA3402D8C}"/>
              </a:ext>
            </a:extLst>
          </p:cNvPr>
          <p:cNvSpPr txBox="1">
            <a:spLocks/>
          </p:cNvSpPr>
          <p:nvPr/>
        </p:nvSpPr>
        <p:spPr>
          <a:xfrm>
            <a:off x="690688" y="1797660"/>
            <a:ext cx="6870462" cy="203639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en-US" sz="1800" dirty="0">
                <a:solidFill>
                  <a:srgbClr val="000000"/>
                </a:solidFill>
                <a:cs typeface="InaiMathi" pitchFamily="2" charset="0"/>
              </a:rPr>
              <a:t>Joining Concourse was definitely the best decision I made my first year! I made some of my closest friends while struggling through </a:t>
            </a:r>
            <a:r>
              <a:rPr lang="en-US" sz="1800" dirty="0" err="1">
                <a:solidFill>
                  <a:srgbClr val="000000"/>
                </a:solidFill>
                <a:cs typeface="InaiMathi" pitchFamily="2" charset="0"/>
              </a:rPr>
              <a:t>orgo</a:t>
            </a:r>
            <a:r>
              <a:rPr lang="en-US" sz="1800" dirty="0">
                <a:solidFill>
                  <a:srgbClr val="000000"/>
                </a:solidFill>
                <a:cs typeface="InaiMathi" pitchFamily="2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cs typeface="InaiMathi" pitchFamily="2" charset="0"/>
              </a:rPr>
              <a:t>psets</a:t>
            </a:r>
            <a:r>
              <a:rPr lang="en-US" sz="1800" dirty="0">
                <a:solidFill>
                  <a:srgbClr val="000000"/>
                </a:solidFill>
                <a:cs typeface="InaiMathi" pitchFamily="2" charset="0"/>
              </a:rPr>
              <a:t>, and I’m so thankful for this community that lets us express our love for the humanities and sponsors any random study break ideas we have. </a:t>
            </a:r>
          </a:p>
          <a:p>
            <a:pPr algn="just">
              <a:spcBef>
                <a:spcPts val="0"/>
              </a:spcBef>
            </a:pPr>
            <a:endParaRPr lang="en-US" sz="1000" dirty="0">
              <a:solidFill>
                <a:srgbClr val="000000"/>
              </a:solidFill>
              <a:latin typeface="+mj-lt"/>
              <a:cs typeface="InaiMathi" pitchFamily="2" charset="0"/>
            </a:endParaRPr>
          </a:p>
          <a:p>
            <a:pPr algn="just">
              <a:spcBef>
                <a:spcPts val="0"/>
              </a:spcBef>
            </a:pPr>
            <a:r>
              <a:rPr lang="en-US" sz="1800" dirty="0">
                <a:solidFill>
                  <a:srgbClr val="000000"/>
                </a:solidFill>
                <a:latin typeface="+mj-lt"/>
                <a:cs typeface="InaiMathi" pitchFamily="2" charset="0"/>
              </a:rPr>
              <a:t>- Kathryn Tso, 2022 (Materials Science &amp; Engineering and History)</a:t>
            </a:r>
          </a:p>
          <a:p>
            <a:pPr algn="l">
              <a:spcBef>
                <a:spcPts val="0"/>
              </a:spcBef>
            </a:pPr>
            <a:endParaRPr lang="en-US" sz="14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9" name="Google Shape;165;p19">
            <a:extLst>
              <a:ext uri="{FF2B5EF4-FFF2-40B4-BE49-F238E27FC236}">
                <a16:creationId xmlns:a16="http://schemas.microsoft.com/office/drawing/2014/main" id="{392FCB88-DF46-D04C-AD8F-EB4137FF5E3C}"/>
              </a:ext>
            </a:extLst>
          </p:cNvPr>
          <p:cNvSpPr txBox="1">
            <a:spLocks/>
          </p:cNvSpPr>
          <p:nvPr/>
        </p:nvSpPr>
        <p:spPr>
          <a:xfrm>
            <a:off x="690688" y="3763404"/>
            <a:ext cx="6870462" cy="2448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en-US" sz="1800" dirty="0">
                <a:cs typeface="InaiMathi" pitchFamily="2" charset="0"/>
              </a:rPr>
              <a:t>One of the best decisions I made freshman year was joining Concourse! I was able to make amazing friends who wanted to have meaningful conversations about the world with me, which is sometimes difficult to find otherwise at a tech school. Also, Concourse has amazing food and wonderful professors, and is an overall great community to be a part of! </a:t>
            </a:r>
          </a:p>
          <a:p>
            <a:pPr algn="just">
              <a:spcBef>
                <a:spcPts val="0"/>
              </a:spcBef>
            </a:pPr>
            <a:endParaRPr lang="en-US" sz="1000" dirty="0">
              <a:cs typeface="InaiMathi" pitchFamily="2" charset="0"/>
            </a:endParaRPr>
          </a:p>
          <a:p>
            <a:pPr algn="just">
              <a:spcBef>
                <a:spcPts val="0"/>
              </a:spcBef>
            </a:pPr>
            <a:r>
              <a:rPr lang="en-US" sz="1800" dirty="0">
                <a:solidFill>
                  <a:srgbClr val="000000"/>
                </a:solidFill>
                <a:latin typeface="+mj-lt"/>
                <a:cs typeface="InaiMathi" pitchFamily="2" charset="0"/>
              </a:rPr>
              <a:t>- Alisa Hathaway, 2022 (EECS and Brain &amp; Cognitive Science)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95D785-5314-1C49-8B91-5B5E7D139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688" y="1379415"/>
            <a:ext cx="3892550" cy="30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7624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5813</TotalTime>
  <Words>659</Words>
  <Application>Microsoft Macintosh PowerPoint</Application>
  <PresentationFormat>Widescreen</PresentationFormat>
  <Paragraphs>75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InaiMathi</vt:lpstr>
      <vt:lpstr>Office Theme</vt:lpstr>
      <vt:lpstr>MIT  Concourse </vt:lpstr>
      <vt:lpstr>What is Concourse?</vt:lpstr>
      <vt:lpstr>PowerPoint Presentation</vt:lpstr>
      <vt:lpstr>PowerPoint Presentation</vt:lpstr>
      <vt:lpstr>  Upper-class offerings </vt:lpstr>
      <vt:lpstr>Community and cultural activities</vt:lpstr>
      <vt:lpstr>IAP and Spring break trips to Greece, Italy, and NYC</vt:lpstr>
      <vt:lpstr>Animating principles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Concourse?</dc:title>
  <dc:creator>Kathleen Zhu</dc:creator>
  <cp:lastModifiedBy>Linda R Rabieh</cp:lastModifiedBy>
  <cp:revision>27</cp:revision>
  <dcterms:created xsi:type="dcterms:W3CDTF">2023-02-11T19:47:34Z</dcterms:created>
  <dcterms:modified xsi:type="dcterms:W3CDTF">2024-04-03T22:52:43Z</dcterms:modified>
</cp:coreProperties>
</file>